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  <p:sldId id="1145" r:id="rId27"/>
    <p:sldId id="1146" r:id="rId28"/>
    <p:sldId id="1147" r:id="rId29"/>
    <p:sldId id="1148" r:id="rId30"/>
    <p:sldId id="1189" r:id="rId31"/>
    <p:sldId id="1149" r:id="rId32"/>
    <p:sldId id="1150" r:id="rId33"/>
    <p:sldId id="1151" r:id="rId34"/>
    <p:sldId id="1152" r:id="rId35"/>
    <p:sldId id="1153" r:id="rId36"/>
    <p:sldId id="1155" r:id="rId37"/>
    <p:sldId id="1156" r:id="rId38"/>
    <p:sldId id="1157" r:id="rId39"/>
    <p:sldId id="1158" r:id="rId40"/>
    <p:sldId id="1159" r:id="rId41"/>
    <p:sldId id="1160" r:id="rId42"/>
    <p:sldId id="1161" r:id="rId43"/>
    <p:sldId id="1162" r:id="rId4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665535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7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B08</a:t>
            </a:r>
            <a:r>
              <a:rPr lang="zh-CN" altLang="en-US" sz="47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厦门市</a:t>
            </a:r>
            <a:r>
              <a:rPr lang="en-US" altLang="zh-CN" sz="47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 </a:t>
            </a:r>
            <a:r>
              <a:rPr lang="zh-CN" altLang="en-US" sz="47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年初中毕业年级模拟考试</a:t>
            </a:r>
            <a:endParaRPr lang="zh-CN" altLang="en-US" sz="47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一科考船利用声呐系统对海底形状进行测绘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在经过某海域水平面等间距的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五个位置时，向正下方海底定向发射超声波，测得回收信号的时间如下表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由此推断，该海域海底的大致形状为图中的（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942156"/>
              </p:ext>
            </p:extLst>
          </p:nvPr>
        </p:nvGraphicFramePr>
        <p:xfrm>
          <a:off x="1414686" y="2636912"/>
          <a:ext cx="814133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628266">
                  <a:extLst>
                    <a:ext uri="{9D8B030D-6E8A-4147-A177-3AD203B41FA5}">
                      <a16:colId xmlns:a16="http://schemas.microsoft.com/office/drawing/2014/main" val="3399954876"/>
                    </a:ext>
                  </a:extLst>
                </a:gridCol>
                <a:gridCol w="1628266">
                  <a:extLst>
                    <a:ext uri="{9D8B030D-6E8A-4147-A177-3AD203B41FA5}">
                      <a16:colId xmlns:a16="http://schemas.microsoft.com/office/drawing/2014/main" val="2721608948"/>
                    </a:ext>
                  </a:extLst>
                </a:gridCol>
                <a:gridCol w="1628266">
                  <a:extLst>
                    <a:ext uri="{9D8B030D-6E8A-4147-A177-3AD203B41FA5}">
                      <a16:colId xmlns:a16="http://schemas.microsoft.com/office/drawing/2014/main" val="689713263"/>
                    </a:ext>
                  </a:extLst>
                </a:gridCol>
                <a:gridCol w="1628266">
                  <a:extLst>
                    <a:ext uri="{9D8B030D-6E8A-4147-A177-3AD203B41FA5}">
                      <a16:colId xmlns:a16="http://schemas.microsoft.com/office/drawing/2014/main" val="3673203407"/>
                    </a:ext>
                  </a:extLst>
                </a:gridCol>
                <a:gridCol w="1628266">
                  <a:extLst>
                    <a:ext uri="{9D8B030D-6E8A-4147-A177-3AD203B41FA5}">
                      <a16:colId xmlns:a16="http://schemas.microsoft.com/office/drawing/2014/main" val="3344449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/s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/s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/s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/s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/s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53109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443088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4077072"/>
            <a:ext cx="11472144" cy="18118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71270" y="19686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在如图所示的挪动球形石墩的方法中，最省力的是（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175" y="1484784"/>
            <a:ext cx="11262732" cy="16297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39422" y="8819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如图所示为某恒温箱的工作原理图，通过控制温控开关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可实现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两个挡位间的切换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是电热丝，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恒温箱工作时，将箱体两气孔封闭，闭合开关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挡，当箱内温度升高至设定的恒温温度后，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置于触点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箱体气孔封闭会增大电功率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保温挡与加热挡功率之比为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适当减小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可以提高恒温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032" y="2454415"/>
            <a:ext cx="4228706" cy="24307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15610" y="487197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8068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针灸是中医独特的疗法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针灸之前，先用高温蒸气对毫针进行消毒，毫针温度升高，这是通过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的方式增加内能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毫针非常细，是通过减小受力面积来增大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，便于刺入穴位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我国已经研制出世界第一台月壤打砖机，其工作原理是把太阳能聚集起来，通过光纤传输到月壤，月壤在强光照的情况下吸热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成液态，然后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成不同规格的砖块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填物态变化名称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774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2598" y="24654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压强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15286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熔化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99662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凝固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如图所示是一种利用海水盐差能发电的装置，甲、乙两块渗透膜将容器隔成三个区域，分别加入海水和纯水，由于微粒做永不停息的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，且甲渗透膜只能让带正电的钠离子通过，乙渗透膜只能让带负电的氯离子通过，容器就变成了电池，使灯泡发光，请在图中标出通过灯泡的电流方向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06896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3392125"/>
            <a:ext cx="3032410" cy="21990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003" y="590175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143" y="3092765"/>
            <a:ext cx="3742263" cy="27977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95406" y="1270501"/>
            <a:ext cx="2969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无规则运动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（</a:t>
            </a:r>
            <a:r>
              <a:rPr lang="zh-CN" altLang="zh-CN" sz="2400" kern="100" dirty="0"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人造太阳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全超导托卡马克核聚变实验装置（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），实现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亿摄氏度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1 066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高质量燃烧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核能属于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人造太阳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加热功率超过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，若利用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人造太阳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发电，发电效率为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，则每小时发电量达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0990" y="1398605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不可再生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430396" y="2497783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ea typeface="+mj-ea"/>
              </a:rPr>
              <a:t>6×10</a:t>
            </a:r>
            <a:r>
              <a:rPr lang="en-US" altLang="zh-CN" sz="2400" baseline="30000">
                <a:latin typeface="+mn-lt"/>
                <a:ea typeface="+mj-ea"/>
              </a:rPr>
              <a:t>3</a:t>
            </a:r>
            <a:endParaRPr lang="zh-CN" altLang="en-US">
              <a:latin typeface="+mn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中国科幻大会在北京举行，会上展示了我国低真空、磁悬浮高速列车，如图所示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19~20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运行管道做成低真空，主要是为了减小列车行驶时所受的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，同时在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减弱了噪声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3054444"/>
            <a:ext cx="4279451" cy="27981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86763" y="1772816"/>
            <a:ext cx="2969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阻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摩擦、空气阻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0790" y="2464076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传播过程中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如图所示，磁悬浮列车在高速运行过程中为实现悬浮效果，通电超导线圈与永磁轨道应相互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，行驶时若要刹车减速，请结合电磁知识提出方案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2447885"/>
            <a:ext cx="3964575" cy="27837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50340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排斥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6720" y="1801554"/>
            <a:ext cx="5444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改变线圈中电流的方向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减小电流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如图所示，一束光线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从水中进入空气时发生了反射和折射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请在图中画出反射光线和折射光线的大致方向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9289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　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2852936"/>
            <a:ext cx="4235083" cy="2471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54196" y="542411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590" y="2736458"/>
            <a:ext cx="4007013" cy="270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如图所示是一款智能语音控制小夜灯的电路图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闭合开关后，小夜灯的语音模块可接收开关灯指令、颜色指令、亮度指令进行调节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请将电路图连接完整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132856"/>
            <a:ext cx="5775113" cy="27336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52635" y="512304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123" y="2060848"/>
            <a:ext cx="6028571" cy="2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年春节前夕，中国空间站内的航天员通过视频给全球华人拜年，如图所示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视频传向地面利用的是（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次声波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2636912"/>
            <a:ext cx="3457163" cy="21022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26789" y="471124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9490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A</a:t>
            </a:r>
            <a:endParaRPr lang="zh-CN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勤洗手是良好的卫生习惯，请用所学物理知识解释以下两种让手更快变干的方法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）双手朝着洗手池用力甩掉水珠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）将手放在感应式干手器的风口处，利用热风吹干水珠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348880"/>
            <a:ext cx="11449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用力向下甩手时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手和水珠一起向下运动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手突然停止运动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水珠由于惯性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保持原来向下的运动状态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与手分离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100879"/>
            <a:ext cx="11449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干手器吹出的热风可以提高水珠的温度、加快水珠表面空气流速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从而加快水珠吸热蒸发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）制造属于物理的光影浪漫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利用凸透镜将远处的风景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进房间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任务一：探究凸透镜成像规律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）如图所示，将卷尺拉直放在水平地面上，依次摆放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灯、凸透镜和光屏，调节三者中心在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3573016"/>
            <a:ext cx="4482652" cy="19231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2998" y="5645622"/>
            <a:ext cx="310854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）］　　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822" y="288083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同一高度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）调整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灯与光屏的位置，使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灯经凸透镜折射后在光屏上成清晰的像，实验记录于表格中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分析数据，寻找规律：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若要使物体经凸透镜成缩小的实像，物距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需满足的条件是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当物体经凸透镜成实像时，物距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越大，像距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，像的大小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713966"/>
            <a:ext cx="154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i="1">
                <a:ea typeface="等线" panose="02010600030101010101" pitchFamily="2" charset="-122"/>
              </a:rPr>
              <a:t>u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en-US" altLang="zh-CN" sz="2400" i="1">
                <a:ea typeface="等线" panose="02010600030101010101" pitchFamily="2" charset="-122"/>
              </a:rPr>
              <a:t>f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319342" y="22737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越小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599025" y="227687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越小　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576767"/>
              </p:ext>
            </p:extLst>
          </p:nvPr>
        </p:nvGraphicFramePr>
        <p:xfrm>
          <a:off x="2638822" y="2780928"/>
          <a:ext cx="676875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25259">
                  <a:extLst>
                    <a:ext uri="{9D8B030D-6E8A-4147-A177-3AD203B41FA5}">
                      <a16:colId xmlns:a16="http://schemas.microsoft.com/office/drawing/2014/main" val="432991580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3546162231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1436649472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3982652772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2813528163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3687049978"/>
                    </a:ext>
                  </a:extLst>
                </a:gridCol>
                <a:gridCol w="990582">
                  <a:extLst>
                    <a:ext uri="{9D8B030D-6E8A-4147-A177-3AD203B41FA5}">
                      <a16:colId xmlns:a16="http://schemas.microsoft.com/office/drawing/2014/main" val="3413755963"/>
                    </a:ext>
                  </a:extLst>
                </a:gridCol>
              </a:tblGrid>
              <a:tr h="4836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焦距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</a:t>
                      </a:r>
                      <a:r>
                        <a:rPr lang="zh-CN" altLang="en-US" sz="24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物距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像的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正、倒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像高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像距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676083"/>
                  </a:ext>
                </a:extLst>
              </a:tr>
              <a:tr h="241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j-ea"/>
                          <a:cs typeface="Times New Roman" panose="02020603050405020304" pitchFamily="18" charset="0"/>
                        </a:rPr>
                        <a:t>10.0</a:t>
                      </a:r>
                      <a:endParaRPr lang="zh-CN" sz="1000" kern="100">
                        <a:effectLst/>
                        <a:latin typeface="+mn-lt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j-ea"/>
                          <a:cs typeface="Times New Roman" panose="02020603050405020304" pitchFamily="18" charset="0"/>
                        </a:rPr>
                        <a:t>6.0</a:t>
                      </a:r>
                      <a:endParaRPr lang="zh-CN" sz="1000" kern="100">
                        <a:effectLst/>
                        <a:latin typeface="+mn-lt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倒立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97153"/>
                  </a:ext>
                </a:extLst>
              </a:tr>
              <a:tr h="241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倒立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37723"/>
                  </a:ext>
                </a:extLst>
              </a:tr>
              <a:tr h="241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倒立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864319"/>
                  </a:ext>
                </a:extLst>
              </a:tr>
              <a:tr h="241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倒立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051521"/>
                  </a:ext>
                </a:extLst>
              </a:tr>
              <a:tr h="241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倒立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02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任务二：将远处的实景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进房间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）根据实验结论与如图所示房间大小，推算需要购买焦距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略小于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的凸透镜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6065" y="4948922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7614" y="1412776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2409472"/>
            <a:ext cx="7926082" cy="222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）将凸透镜安装在窗的中央，窗的其余部分用锡纸遮光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在屋内看到墙上的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为选项图中的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0" y="2348880"/>
            <a:ext cx="11622792" cy="18024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02204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）汽车行驶时，发动机水温可能高达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以上，为此需要利用冷却液循环流动带走热量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冷却液常选用防冻、防沸的原液与水混合而成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为选取合适的冷却液，探究实验如下：将质量相同但原液含量不同的冷却液放入低温箱中凝固后取出，用如图所示实验装置加热，分别得到凝固点与原液含量、温度与加热时间的关系图像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033302"/>
            <a:ext cx="11662706" cy="23762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62308" y="540956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）本实验采用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沙浴法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的优点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写出一条即可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）分析图像可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随着冷却液中原液含量增大，凝固点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沸点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填写变化情况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098804"/>
            <a:ext cx="11305256" cy="23034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78692" y="555358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03118" y="699953"/>
            <a:ext cx="6543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受热均匀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升温快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相比水浴法可以达到更</a:t>
            </a:r>
            <a:r>
              <a:rPr lang="zh-CN" altLang="zh-CN" sz="2400" kern="100" smtClean="0"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9366" y="1253951"/>
            <a:ext cx="4825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温度、更低温度、温度范围更大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74910" y="1772816"/>
            <a:ext cx="2969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先降低后升高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sz="2400" kern="100" smtClean="0">
                <a:ea typeface="楷体" panose="02010609060101010101" pitchFamily="49" charset="-122"/>
                <a:cs typeface="Times New Roman" panose="02020603050405020304" pitchFamily="18" charset="0"/>
              </a:rPr>
              <a:t>减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590" y="243011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小后增大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18942" y="2349862"/>
            <a:ext cx="2427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升高 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）某地区最低气温－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，原液含量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的冷却液中，满足防冻要求，且冷却效果最好的是原液含量为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的冷却液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）有同学提出，厦门日常气温高于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，冷却液可以直接用水代替，长时间使用可节省较多费用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你是否同意该观点？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简要说明理由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en-US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3" y="3624308"/>
            <a:ext cx="10840194" cy="22086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62364" y="58772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37369" y="1412776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50</a:t>
            </a:r>
            <a:r>
              <a:rPr lang="en-US" altLang="zh-CN" sz="2400">
                <a:ea typeface="黑体" panose="02010609060101010101" pitchFamily="49" charset="-122"/>
              </a:rPr>
              <a:t>%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03118" y="245428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不同意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31510" y="2454280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发动机水温可能高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0590" y="2895619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达</a:t>
            </a:r>
            <a:r>
              <a:rPr lang="en-US" altLang="zh-CN" sz="2400" kern="100">
                <a:cs typeface="Times New Roman" panose="02020603050405020304" pitchFamily="18" charset="0"/>
              </a:rPr>
              <a:t>100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水沸腾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个别情况低于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无法保障水不凝固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748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）请按要求把下面实验报告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空格填写完整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探究电流与电压关系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【实验目的】探究电流与电压关系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【实验电路】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【实验器材】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），定值电阻（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电流表（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），电压表（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滑动变阻器（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开关， 导线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【实验步骤】连接电路时，开关应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2525203"/>
            <a:ext cx="2117311" cy="12893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07174" y="49411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断开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【实验数据】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426730"/>
              </p:ext>
            </p:extLst>
          </p:nvPr>
        </p:nvGraphicFramePr>
        <p:xfrm>
          <a:off x="478582" y="1556792"/>
          <a:ext cx="6125106" cy="4284488"/>
        </p:xfrm>
        <a:graphic>
          <a:graphicData uri="http://schemas.openxmlformats.org/drawingml/2006/table">
            <a:tbl>
              <a:tblPr firstRow="1" firstCol="1" bandRow="1"/>
              <a:tblGrid>
                <a:gridCol w="652498">
                  <a:extLst>
                    <a:ext uri="{9D8B030D-6E8A-4147-A177-3AD203B41FA5}">
                      <a16:colId xmlns:a16="http://schemas.microsoft.com/office/drawing/2014/main" val="229743793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148535166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68851146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996760622"/>
                    </a:ext>
                  </a:extLst>
                </a:gridCol>
              </a:tblGrid>
              <a:tr h="692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57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13702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208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898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63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057758"/>
                  </a:ext>
                </a:extLst>
              </a:tr>
              <a:tr h="29999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2360599"/>
                  </a:ext>
                </a:extLst>
              </a:tr>
              <a:tr h="1907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7909199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3360" t="4495" r="1" b="1"/>
          <a:stretch/>
        </p:blipFill>
        <p:spPr>
          <a:xfrm>
            <a:off x="6725360" y="4583316"/>
            <a:ext cx="470134" cy="3972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35136" y="465707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仿宋" panose="02010609060101010101" pitchFamily="49" charset="-122"/>
              </a:rPr>
              <a:t>20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35536" y="4686901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0.08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208" y="3671186"/>
            <a:ext cx="3110909" cy="161459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686287" y="5346912"/>
            <a:ext cx="4692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0" dirty="0">
                <a:solidFill>
                  <a:schemeClr val="tx1"/>
                </a:solidFill>
              </a:rPr>
              <a:t>序号5电流表示数如上图所示</a:t>
            </a:r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如图所示为《歌唱祖国》音乐公路，不同间距的带凹槽公路是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，匀速行驶的汽车轮胎是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唱针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，两者组合在一起，就像留声机一样能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音乐是由空气振动产生的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匀速驶过凹槽稀疏段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音调较低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车速较快时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整首歌的音调变低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车速较快时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声音传播速度较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163" y="1916832"/>
            <a:ext cx="4382477" cy="23716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38572" y="42164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【实验数据】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426730"/>
              </p:ext>
            </p:extLst>
          </p:nvPr>
        </p:nvGraphicFramePr>
        <p:xfrm>
          <a:off x="478582" y="1556792"/>
          <a:ext cx="6125106" cy="4284488"/>
        </p:xfrm>
        <a:graphic>
          <a:graphicData uri="http://schemas.openxmlformats.org/drawingml/2006/table">
            <a:tbl>
              <a:tblPr firstRow="1" firstCol="1" bandRow="1"/>
              <a:tblGrid>
                <a:gridCol w="652498">
                  <a:extLst>
                    <a:ext uri="{9D8B030D-6E8A-4147-A177-3AD203B41FA5}">
                      <a16:colId xmlns:a16="http://schemas.microsoft.com/office/drawing/2014/main" val="229743793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148535166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68851146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996760622"/>
                    </a:ext>
                  </a:extLst>
                </a:gridCol>
              </a:tblGrid>
              <a:tr h="692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57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13702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208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898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63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057758"/>
                  </a:ext>
                </a:extLst>
              </a:tr>
              <a:tr h="29999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2360599"/>
                  </a:ext>
                </a:extLst>
              </a:tr>
              <a:tr h="1907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7909199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247334" y="2315011"/>
            <a:ext cx="4824536" cy="3346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【实验结论】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分析数据可得实验结论：</a:t>
            </a:r>
            <a:r>
              <a:rPr lang="zh-CN" altLang="zh-CN" sz="2400" b="0" kern="100" dirty="0">
                <a:solidFill>
                  <a:srgbClr val="000000"/>
                </a:solidFill>
                <a:cs typeface="宋体" panose="02010600030101010101" pitchFamily="2" charset="-122"/>
              </a:rPr>
              <a:t>④</a:t>
            </a:r>
            <a:r>
              <a:rPr lang="en-US" altLang="zh-CN" sz="2400" b="0" kern="1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</a:t>
            </a:r>
            <a:r>
              <a:rPr lang="en-US" altLang="zh-CN" sz="2400" b="0" kern="1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kern="1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sz="2400" b="0" kern="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【实验评估】其他小组提出质疑：序号为</a:t>
            </a:r>
            <a:r>
              <a:rPr lang="zh-CN" altLang="zh-CN" sz="2400" b="0" kern="100" dirty="0">
                <a:solidFill>
                  <a:srgbClr val="000000"/>
                </a:solidFill>
                <a:cs typeface="宋体" panose="02010600030101010101" pitchFamily="2" charset="-122"/>
              </a:rPr>
              <a:t>⑤</a:t>
            </a:r>
            <a:r>
              <a:rPr lang="en-US" altLang="zh-CN" sz="2400" b="0" kern="1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</a:t>
            </a:r>
            <a:r>
              <a:rPr lang="en-US" altLang="zh-CN" sz="2400" b="0" kern="1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的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实验数据不真实，无法得到</a:t>
            </a:r>
            <a:r>
              <a:rPr lang="en-US" altLang="zh-CN" sz="2400" b="0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5136" y="465707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仿宋" panose="02010609060101010101" pitchFamily="49" charset="-122"/>
              </a:rPr>
              <a:t>20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35536" y="4686901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0.08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07084" y="2852936"/>
            <a:ext cx="3664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电阻一定时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电流与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20009" y="352846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压成正比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75664" y="4649397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5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）排水量指船舶排开水的质量，是船舶吨位的指标之一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实践小组用正方体玻璃容器（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外边长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）和金属块（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足够数量且规格相同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）模拟船舶与货物，探究船舶总质量与排水量的关系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）实验操作如下：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将天平放在水平工作台上，游码移至称量标尺的零刻度线上，调节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使指针对准分度盘的中央刻度线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将玻璃容器轻放入装满水的溢水杯中，用烧杯收集从溢水杯里排出的水，测量烧杯和水的总质量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39622" y="302721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平衡螺母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测量空烧杯的质量，如图甲所示，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如图乙所示，将金属块轻放入玻璃容器中，用烧杯继续收集从溢水杯里排出的水，测量烧杯和水的总质量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不断增加金属块数量，重复实验，在表格中记录数据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测量玻璃容器的质量为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，每块金属块的质量均为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g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3046904"/>
            <a:ext cx="5978505" cy="17289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477582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463780"/>
              </p:ext>
            </p:extLst>
          </p:nvPr>
        </p:nvGraphicFramePr>
        <p:xfrm>
          <a:off x="478582" y="5409818"/>
          <a:ext cx="11305256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5823372">
                  <a:extLst>
                    <a:ext uri="{9D8B030D-6E8A-4147-A177-3AD203B41FA5}">
                      <a16:colId xmlns:a16="http://schemas.microsoft.com/office/drawing/2014/main" val="316711426"/>
                    </a:ext>
                  </a:extLst>
                </a:gridCol>
                <a:gridCol w="1370471">
                  <a:extLst>
                    <a:ext uri="{9D8B030D-6E8A-4147-A177-3AD203B41FA5}">
                      <a16:colId xmlns:a16="http://schemas.microsoft.com/office/drawing/2014/main" val="3600337482"/>
                    </a:ext>
                  </a:extLst>
                </a:gridCol>
                <a:gridCol w="1370471">
                  <a:extLst>
                    <a:ext uri="{9D8B030D-6E8A-4147-A177-3AD203B41FA5}">
                      <a16:colId xmlns:a16="http://schemas.microsoft.com/office/drawing/2014/main" val="2107645367"/>
                    </a:ext>
                  </a:extLst>
                </a:gridCol>
                <a:gridCol w="1370471">
                  <a:extLst>
                    <a:ext uri="{9D8B030D-6E8A-4147-A177-3AD203B41FA5}">
                      <a16:colId xmlns:a16="http://schemas.microsoft.com/office/drawing/2014/main" val="3367756869"/>
                    </a:ext>
                  </a:extLst>
                </a:gridCol>
                <a:gridCol w="1370471">
                  <a:extLst>
                    <a:ext uri="{9D8B030D-6E8A-4147-A177-3AD203B41FA5}">
                      <a16:colId xmlns:a16="http://schemas.microsoft.com/office/drawing/2014/main" val="1665824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玻璃容器和金属块的总质量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/g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780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烧杯与溢出水的总质量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/g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136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46974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527254" y="853964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56.2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）请对（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）中的实验操作步骤科学排序：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）玻璃容器最多能放入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块金属块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若每次放入金属块在玻璃容器外壁标记水面位置线，则这些线排列是否均匀？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）分析表格中数据，推理得出船舶总质量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与船舶排水量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）依据国家法令，船舶的舷上须标记载重线，用于限制吃水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载重线表示船舶在允许最大载重时水面位置的水平线，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线因航行季节、航区或船舶用途而异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如图丙为某船的载重线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，推理对应海水密度最大的为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载重线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590" y="3271521"/>
            <a:ext cx="2229319" cy="18068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41664" y="5131811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90523" y="757819"/>
            <a:ext cx="29610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ACEBD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AECBD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83038" y="1364528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7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27254" y="1827711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均匀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9248" y="2854677"/>
            <a:ext cx="6026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i="1" kern="100">
                <a:cs typeface="Times New Roman" panose="02020603050405020304" pitchFamily="18" charset="0"/>
              </a:rPr>
              <a:t>m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船舶总质量等于船舶排水量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47379" y="5204934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W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）用伏安法测量小灯泡正常工作时的电阻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实验器材包括：学生电源、小灯泡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额定电流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个、电压表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 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），导线若干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）用笔画线代替导线，将图甲中的实物图连接完整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要求：滑片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向右移动时，电路中的电流变小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40840"/>
          <a:stretch/>
        </p:blipFill>
        <p:spPr>
          <a:xfrm>
            <a:off x="4629048" y="3317446"/>
            <a:ext cx="3384376" cy="24194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50340" y="57044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r="37998"/>
          <a:stretch/>
        </p:blipFill>
        <p:spPr>
          <a:xfrm>
            <a:off x="4439022" y="3173634"/>
            <a:ext cx="3646410" cy="25308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9469" y="350100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移到最大阻值处，闭合开关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，灯不亮，电流表无示数，电压表指针快速偏转到最右边后损坏，则电路故障可能是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排除故障，继续实验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）不使用电压表，利用现有器材完成实验：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将图乙方框中的电路补充完整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2449" y="285293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11914" y="138315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灯泡断路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59160" t="8929"/>
          <a:stretch/>
        </p:blipFill>
        <p:spPr>
          <a:xfrm>
            <a:off x="9396213" y="1876638"/>
            <a:ext cx="1930860" cy="18210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654746" y="37888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61220" t="19917"/>
          <a:stretch/>
        </p:blipFill>
        <p:spPr>
          <a:xfrm>
            <a:off x="9344034" y="1844262"/>
            <a:ext cx="2205807" cy="196021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37306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，调节滑片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直至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</a:t>
            </a: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小灯泡正常发光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1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，记录电流表示数为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</a:p>
          <a:p>
            <a:pPr algn="l" eaLnBrk="1" hangingPunct="1">
              <a:spcAft>
                <a:spcPts val="0"/>
              </a:spcAft>
            </a:pP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，记录电流表示数为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测得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5A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3A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，则小灯泡正常工作时的电阻为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99062" y="3463657"/>
            <a:ext cx="2957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电流表示数为</a:t>
            </a:r>
            <a:r>
              <a:rPr lang="en-US" altLang="zh-CN" sz="2400">
                <a:ea typeface="等线" panose="02010600030101010101" pitchFamily="2" charset="-122"/>
              </a:rPr>
              <a:t>0.3</a:t>
            </a:r>
            <a:r>
              <a:rPr lang="en-US" altLang="zh-CN" sz="2400">
                <a:ea typeface="黑体" panose="02010609060101010101" pitchFamily="49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231110" y="4428481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将滑动变阻器调至最大阻值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（</a:t>
            </a:r>
            <a:r>
              <a:rPr lang="zh-CN" altLang="zh-CN" sz="2400" kern="100" dirty="0">
                <a:ea typeface="楷体" panose="02010609060101010101" pitchFamily="49" charset="-122"/>
                <a:cs typeface="Times New Roman" panose="02020603050405020304" pitchFamily="18" charset="0"/>
              </a:rPr>
              <a:t>将滑片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dirty="0">
                <a:ea typeface="楷体" panose="02010609060101010101" pitchFamily="49" charset="-122"/>
                <a:cs typeface="Times New Roman" panose="02020603050405020304" pitchFamily="18" charset="0"/>
              </a:rPr>
              <a:t>移</a:t>
            </a:r>
            <a:r>
              <a:rPr lang="zh-CN" altLang="zh-CN" sz="2400" kern="1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582" y="510532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 dirty="0">
                <a:ea typeface="楷体" panose="02010609060101010101" pitchFamily="49" charset="-122"/>
                <a:cs typeface="Times New Roman" panose="02020603050405020304" pitchFamily="18" charset="0"/>
              </a:rPr>
              <a:t>右端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183438" y="5681389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a typeface="等线" panose="02010600030101010101" pitchFamily="2" charset="-122"/>
              </a:rPr>
              <a:t>8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）小华设计的空气湿度监测装置简化电路如图所示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电源电压恒定不变，定值电阻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，湿敏电阻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的阻值与空气湿度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的关系如下表所示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某次测量时，电流表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）电源电压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5253007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由电路图可知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kern="100"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测量干路电流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所在支路电流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电源电压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6A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6V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3164984"/>
            <a:ext cx="2401195" cy="15968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09692" y="476183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946853"/>
              </p:ext>
            </p:extLst>
          </p:nvPr>
        </p:nvGraphicFramePr>
        <p:xfrm>
          <a:off x="5744447" y="3480887"/>
          <a:ext cx="582987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915669">
                  <a:extLst>
                    <a:ext uri="{9D8B030D-6E8A-4147-A177-3AD203B41FA5}">
                      <a16:colId xmlns:a16="http://schemas.microsoft.com/office/drawing/2014/main" val="1241715681"/>
                    </a:ext>
                  </a:extLst>
                </a:gridCol>
                <a:gridCol w="999268">
                  <a:extLst>
                    <a:ext uri="{9D8B030D-6E8A-4147-A177-3AD203B41FA5}">
                      <a16:colId xmlns:a16="http://schemas.microsoft.com/office/drawing/2014/main" val="3114691440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697794222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936606296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806091906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311613034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空气湿度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98501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湿敏电阻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518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7749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）电路消耗的总功率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）此时空气湿度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505" y="1268760"/>
            <a:ext cx="7726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电路消耗的总功率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UI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6V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9A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0854" y="2322681"/>
                <a:ext cx="11422984" cy="1754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湿敏电阻所在支路电流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9A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湿敏电阻阻值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对照表格可知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此时空气湿度为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50%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322681"/>
                <a:ext cx="11422984" cy="1754391"/>
              </a:xfrm>
              <a:prstGeom prst="rect">
                <a:avLst/>
              </a:prstGeom>
              <a:blipFill>
                <a:blip r:embed="rId2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1465476" y="567417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24459"/>
              </p:ext>
            </p:extLst>
          </p:nvPr>
        </p:nvGraphicFramePr>
        <p:xfrm>
          <a:off x="3800231" y="4393225"/>
          <a:ext cx="582987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915669">
                  <a:extLst>
                    <a:ext uri="{9D8B030D-6E8A-4147-A177-3AD203B41FA5}">
                      <a16:colId xmlns:a16="http://schemas.microsoft.com/office/drawing/2014/main" val="1241715681"/>
                    </a:ext>
                  </a:extLst>
                </a:gridCol>
                <a:gridCol w="999268">
                  <a:extLst>
                    <a:ext uri="{9D8B030D-6E8A-4147-A177-3AD203B41FA5}">
                      <a16:colId xmlns:a16="http://schemas.microsoft.com/office/drawing/2014/main" val="3114691440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697794222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936606296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806091906"/>
                    </a:ext>
                  </a:extLst>
                </a:gridCol>
                <a:gridCol w="728734">
                  <a:extLst>
                    <a:ext uri="{9D8B030D-6E8A-4147-A177-3AD203B41FA5}">
                      <a16:colId xmlns:a16="http://schemas.microsoft.com/office/drawing/2014/main" val="311613034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空气湿度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98501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湿敏电阻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518446"/>
                  </a:ext>
                </a:extLst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2" y="4070808"/>
            <a:ext cx="2401195" cy="159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）如图所示，用带有真空吸盘的起重机搬运玻璃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起重机先在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内把质量为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的玻璃板在竖直方向缓慢提升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使玻璃板在水平方向缓慢平移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，已知吸盘覆盖玻璃板总面积为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，大气压为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，搬运过程中吸盘和玻璃板始终都处于水平面上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86244" y="58486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3166958"/>
            <a:ext cx="3715241" cy="266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）玻璃板受到的重力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）真空吸盘对玻璃板的压力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478582" y="1268760"/>
            <a:ext cx="8518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玻璃板所受重力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0854" y="2348880"/>
                <a:ext cx="9550776" cy="14438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大气对玻璃板压力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真空吸盘对玻璃板的压力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 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348880"/>
                <a:ext cx="9550776" cy="1443857"/>
              </a:xfrm>
              <a:prstGeom prst="rect">
                <a:avLst/>
              </a:prstGeom>
              <a:blipFill>
                <a:blip r:embed="rId2"/>
                <a:stretch>
                  <a:fillRect l="-957" r="-1021" b="-42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350639" y="3780040"/>
            <a:ext cx="6048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10 min 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内起重机对玻璃板做功的功率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60854" y="4365104"/>
                <a:ext cx="11485848" cy="1535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起重机对玻璃板做功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24 m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起重机对玻璃板做功功率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4.8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 altLang="zh-CN" sz="2400" b="1" i="1" kern="1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80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365104"/>
                <a:ext cx="11485848" cy="1535741"/>
              </a:xfrm>
              <a:prstGeom prst="rect">
                <a:avLst/>
              </a:prstGeo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4182" y="874976"/>
            <a:ext cx="2519198" cy="182513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911630" y="28289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我国古代把女子一拃长称为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，男子一拃长称作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咫尺之间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用来形容相距很近，请估测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的长度之差约为（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mm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dm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m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77117" y="350676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7574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869037"/>
            <a:ext cx="4016160" cy="185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432766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31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）科技创新小组设计了一台测量液体密度的仪器，简化电路如图甲所示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电源电压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恒为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4V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，电压表的量程为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0~3V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，定值电阻</a:t>
                </a:r>
                <a:r>
                  <a:rPr lang="en-US" altLang="zh-CN" i="1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kern="100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30Ω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为力敏电阻，其阻值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随压力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变化如图乙所示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容器的容积为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，质量忽略不计，测量时需装满待测液体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N/kg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）设计思路：在下图中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①②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处填写相关物理量的关系式；测量时，读出电压表示数为 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，推导待测液体密度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的表达式（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用上述物理量符号表示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0"/>
                  </a:spcAft>
                </a:pP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①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  <m:r>
                          <a:rPr lang="zh-CN" altLang="en-US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＝</m:t>
                        </m:r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zh-CN" altLang="en-US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＝</m:t>
                        </m:r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𝑚𝑔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②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i="1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 </m:t>
                        </m:r>
                      </m:e>
                    </m:groupChr>
                  </m:oMath>
                </a14:m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endPara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432766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270" y="4097924"/>
            <a:ext cx="4690613" cy="195171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26604" y="604963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35997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zh-CN" altLang="zh-CN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①</a:t>
                </a:r>
                <a:r>
                  <a:rPr lang="en-US" altLang="zh-CN" b="1" i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ρV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②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b="1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den>
                    </m:f>
                  </m:oMath>
                </a14:m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由电路图可知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定值电阻与力敏电阻串联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电路中电流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sub>
                        </m:sSub>
                      </m:den>
                    </m:f>
                    <m:r>
                      <a:rPr lang="zh-CN" altLang="en-US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kern="100" baseline="2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液体对力敏电阻压力</a:t>
                </a:r>
                <a:r>
                  <a:rPr lang="en-US" altLang="zh-CN" b="1" i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ρVg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综合上述公式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可知液体密度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kern="100" baseline="4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𝑼𝑽</m:t>
                        </m:r>
                      </m:den>
                    </m:f>
                  </m:oMath>
                </a14:m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en-US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5.4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𝑼𝑽</m:t>
                        </m:r>
                      </m:den>
                    </m:f>
                  </m:oMath>
                </a14:m>
                <a:r>
                  <a:rPr lang="en-US" altLang="zh-CN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3599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6407" y="2852936"/>
            <a:ext cx="6120680" cy="25467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99262" y="55892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）参数标定：将容器中装满水，电压表示数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.7V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，在表盘标注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g/cm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求可测液体密度的最小值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9998" y="3783312"/>
                <a:ext cx="11485848" cy="26728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待测液体的密度越大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电压表示数越小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所以电压表示数越大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液体密度越小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根据电压表的量程计算可测液体密度的最小值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液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代入数据得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𝐜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液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2.7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2.7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g/cm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98" y="3783312"/>
                <a:ext cx="11485848" cy="2672848"/>
              </a:xfrm>
              <a:prstGeom prst="rect">
                <a:avLst/>
              </a:prstGeom>
              <a:blipFill>
                <a:blip r:embed="rId2"/>
                <a:stretch>
                  <a:fillRect l="-849" r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3038" y="1340768"/>
            <a:ext cx="4824536" cy="20074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9222" y="327763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）产品优化：请分析该仪器存在的不足，提出其中任意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个，设计相应的解决方案并说明理由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补充备选器材：定值电阻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78582" y="4128728"/>
                <a:ext cx="11368120" cy="25406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当最小压力为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力敏电阻 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是定值电阻阻值的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倍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由串联分压规律可知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电压表的示数是定值电阻两端电压的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倍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4V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大于电压表的量程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无法测量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需要把定值电阻换为阻值更大的电阻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减小压敏电阻分得的电压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故可用定值电阻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替换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82" y="4128728"/>
                <a:ext cx="11368120" cy="2540632"/>
              </a:xfrm>
              <a:prstGeom prst="rect">
                <a:avLst/>
              </a:prstGeom>
              <a:blipFill>
                <a:blip r:embed="rId2"/>
                <a:stretch>
                  <a:fillRect l="-858" r="-858" b="-1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8982" y="1876366"/>
            <a:ext cx="4824536" cy="20074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35166" y="37170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日，实践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号卫星在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万公里高空为地球同步轨道卫星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星加注燃料，加注过程若认为实践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号卫星是静止的，选取的参照物是（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火星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如图所示，白鹭在滩涂行走的画面，完美诠释了李白的诗句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举杯邀明月，对影成三人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这一景象的光学原理是（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光的反射和光的折射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光的直线传播和光的反射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光的直线传播和光的折射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光的色散和光的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254" y="3586386"/>
            <a:ext cx="2491685" cy="25437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034516" y="60212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7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3078" y="35989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如图所示为人体关节的示意图，关节由关节囊包裹形成密闭的关节腔，关节腔内含有滑液，可以减小骨与骨之间的摩擦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下列改变摩擦的方法与此相同的是（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用力下压橡皮擦净字迹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清空书本更易推动书架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移动重物在下方垫滚木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给自行车链条加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润滑油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857" y="2097485"/>
            <a:ext cx="3578136" cy="2172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30260" y="441449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1568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华以水为例进行知识结构梳理，下列选项中与图方框内</a:t>
            </a:r>
            <a:r>
              <a:rPr lang="en-US" altLang="zh-CN" i="1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对应正确的是（　　）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原子、原子核、核外电子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原子、核外电子、原子核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原子核、负离子、正离子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核外电子、原子核、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331" y="2060848"/>
            <a:ext cx="7448893" cy="22055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62308" y="430676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5569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科研人员将高弹性聚合物材料与螺旋金属纤维做成发电衣，在拉伸、弯曲、扭曲等作用下内部两类材料间发生电子转移而发电，当人穿上发电衣运动时，就能为其他穿戴设备供电，发电衣发电过程的能量转化是（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内能转化为电能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化学能转化为电能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机械能转化为内能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四川舰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是全球首次采用电磁弹射技术的两栖攻击舰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电磁弹射器的弹射车处于强磁场中，当弹射车内的导体中有强电流通过时，弹射车就给舰载机提供强大的推力使舰载机快速起飞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图示实验中与弹射器主要工作原理相同的是（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4725144"/>
            <a:ext cx="9066112" cy="18424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71270" y="1772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09218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当手机电量所剩无几时，通常可设置成省电模式来延长续航时间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该操作可以（　　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增大电池电压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增强散热能力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减小总功率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减小总电阻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封闭小区常使用智能门禁系统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住户刷卡或人脸识别成功时（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分别闭合对应的开关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），指示灯发光，电动机工作，控制门打开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图中能实现智能门禁功能的电路图是（　　）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91" y="4293096"/>
            <a:ext cx="11080634" cy="16844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31710" y="35651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3482</Words>
  <Application>Microsoft Office PowerPoint</Application>
  <PresentationFormat>自定义</PresentationFormat>
  <Paragraphs>410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4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446</cp:revision>
  <dcterms:created xsi:type="dcterms:W3CDTF">2020-11-06T05:24:00Z</dcterms:created>
  <dcterms:modified xsi:type="dcterms:W3CDTF">2025-09-13T03:02:57Z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